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Lst>
  <p:sldSz cx="9753600" cy="7315200"/>
  <p:notesSz cx="6858000" cy="9144000"/>
  <p:embeddedFontLst>
    <p:embeddedFont>
      <p:font typeface="Arvo" panose="020B0604020202020204" charset="0"/>
      <p:regular r:id="rId11"/>
    </p:embeddedFont>
    <p:embeddedFont>
      <p:font typeface="Arvo Bold" panose="020B0604020202020204" charset="0"/>
      <p:regular r:id="rId12"/>
    </p:embeddedFon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Canva Sans" panose="020B0604020202020204" charset="0"/>
      <p:regular r:id="rId19"/>
    </p:embeddedFont>
    <p:embeddedFont>
      <p:font typeface="Canva Sans Bold" panose="020B0604020202020204" charset="0"/>
      <p:regular r:id="rId20"/>
    </p:embeddedFont>
    <p:embeddedFont>
      <p:font typeface="Chewy" panose="020B0604020202020204" charset="0"/>
      <p:regular r:id="rId21"/>
    </p:embeddedFont>
    <p:embeddedFont>
      <p:font typeface="Chloe" panose="020B0604020202020204" charset="0"/>
      <p:regular r:id="rId22"/>
    </p:embeddedFont>
    <p:embeddedFont>
      <p:font typeface="Clear Sans Regular" panose="020B0604020202020204" charset="0"/>
      <p:regular r:id="rId23"/>
    </p:embeddedFont>
    <p:embeddedFont>
      <p:font typeface="Clear Sans Regular Bold" panose="020B0604020202020204" charset="0"/>
      <p:regular r:id="rId24"/>
    </p:embeddedFont>
    <p:embeddedFont>
      <p:font typeface="Code Pro Bold" panose="020B0604020202020204" charset="0"/>
      <p:regular r:id="rId25"/>
    </p:embeddedFont>
    <p:embeddedFont>
      <p:font typeface="Halant Medium Bold" panose="020B0604020202020204" charset="0"/>
      <p:regular r:id="rId26"/>
    </p:embeddedFont>
    <p:embeddedFont>
      <p:font typeface="Jameel Noori Kasheeda" panose="020B0604020202020204" charset="-78"/>
      <p:regular r:id="rId27"/>
    </p:embeddedFont>
    <p:embeddedFont>
      <p:font typeface="Josefin Sans Regular Bold Italics" panose="020B0604020202020204" charset="0"/>
      <p:regular r:id="rId28"/>
    </p:embeddedFont>
    <p:embeddedFont>
      <p:font typeface="Libre Franklin Bold" panose="020B0604020202020204" charset="0"/>
      <p:regular r:id="rId29"/>
    </p:embeddedFont>
    <p:embeddedFont>
      <p:font typeface="Libre Franklin Light" pitchFamily="2" charset="0"/>
      <p:regular r:id="rId30"/>
      <p:italic r:id="rId31"/>
    </p:embeddedFont>
    <p:embeddedFont>
      <p:font typeface="Libre Franklin Light Bold" panose="020B0604020202020204" charset="0"/>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1805"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1520" y="1197187"/>
            <a:ext cx="8290560" cy="2546773"/>
          </a:xfrm>
        </p:spPr>
        <p:txBody>
          <a:bodyPr anchor="b"/>
          <a:lstStyle>
            <a:lvl1pPr algn="ctr">
              <a:defRPr sz="6400"/>
            </a:lvl1pPr>
          </a:lstStyle>
          <a:p>
            <a:r>
              <a:rPr lang="en-US"/>
              <a:t>Click to edit Master title style</a:t>
            </a:r>
            <a:endParaRPr lang="en-US" dirty="0"/>
          </a:p>
        </p:txBody>
      </p:sp>
      <p:sp>
        <p:nvSpPr>
          <p:cNvPr id="3" name="Subtitle 2"/>
          <p:cNvSpPr>
            <a:spLocks noGrp="1"/>
          </p:cNvSpPr>
          <p:nvPr>
            <p:ph type="subTitle" idx="1"/>
          </p:nvPr>
        </p:nvSpPr>
        <p:spPr>
          <a:xfrm>
            <a:off x="1219200" y="3842174"/>
            <a:ext cx="7315200" cy="1766146"/>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30925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4839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9921" y="389467"/>
            <a:ext cx="2103120" cy="619929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70561" y="389467"/>
            <a:ext cx="6187440"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371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10289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65481" y="1823722"/>
            <a:ext cx="8412480" cy="3042919"/>
          </a:xfrm>
        </p:spPr>
        <p:txBody>
          <a:bodyPr anchor="b"/>
          <a:lstStyle>
            <a:lvl1pPr>
              <a:defRPr sz="6400"/>
            </a:lvl1pPr>
          </a:lstStyle>
          <a:p>
            <a:r>
              <a:rPr lang="en-US"/>
              <a:t>Click to edit Master title style</a:t>
            </a:r>
            <a:endParaRPr lang="en-US" dirty="0"/>
          </a:p>
        </p:txBody>
      </p:sp>
      <p:sp>
        <p:nvSpPr>
          <p:cNvPr id="3" name="Text Placeholder 2"/>
          <p:cNvSpPr>
            <a:spLocks noGrp="1"/>
          </p:cNvSpPr>
          <p:nvPr>
            <p:ph type="body" idx="1"/>
          </p:nvPr>
        </p:nvSpPr>
        <p:spPr>
          <a:xfrm>
            <a:off x="665481" y="4895429"/>
            <a:ext cx="8412480" cy="1600199"/>
          </a:xfrm>
        </p:spPr>
        <p:txBody>
          <a:bodyPr/>
          <a:lstStyle>
            <a:lvl1pPr marL="0" indent="0">
              <a:buNone/>
              <a:defRPr sz="2560">
                <a:solidFill>
                  <a:schemeClr val="tx1"/>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777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0560" y="1947333"/>
            <a:ext cx="414528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37760" y="1947333"/>
            <a:ext cx="414528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939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1830" y="389468"/>
            <a:ext cx="8412480" cy="14139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1832" y="1793241"/>
            <a:ext cx="4126229"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671832" y="2672080"/>
            <a:ext cx="4126229"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37761" y="1793241"/>
            <a:ext cx="4146550"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4937761" y="2672080"/>
            <a:ext cx="414655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0408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358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58355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487680"/>
            <a:ext cx="3145790" cy="1706880"/>
          </a:xfrm>
        </p:spPr>
        <p:txBody>
          <a:bodyPr anchor="b"/>
          <a:lstStyle>
            <a:lvl1pPr>
              <a:defRPr sz="3413"/>
            </a:lvl1pPr>
          </a:lstStyle>
          <a:p>
            <a:r>
              <a:rPr lang="en-US"/>
              <a:t>Click to edit Master title style</a:t>
            </a:r>
            <a:endParaRPr lang="en-US" dirty="0"/>
          </a:p>
        </p:txBody>
      </p:sp>
      <p:sp>
        <p:nvSpPr>
          <p:cNvPr id="3" name="Content Placeholder 2"/>
          <p:cNvSpPr>
            <a:spLocks noGrp="1"/>
          </p:cNvSpPr>
          <p:nvPr>
            <p:ph idx="1"/>
          </p:nvPr>
        </p:nvSpPr>
        <p:spPr>
          <a:xfrm>
            <a:off x="4146550" y="1053255"/>
            <a:ext cx="4937760" cy="5198533"/>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1830" y="2194560"/>
            <a:ext cx="3145790"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3850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487680"/>
            <a:ext cx="3145790" cy="1706880"/>
          </a:xfrm>
        </p:spPr>
        <p:txBody>
          <a:bodyPr anchor="b"/>
          <a:lstStyle>
            <a:lvl1pPr>
              <a:defRPr sz="3413"/>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6550" y="1053255"/>
            <a:ext cx="4937760" cy="5198533"/>
          </a:xfrm>
        </p:spPr>
        <p:txBody>
          <a:bodyPr anchor="t"/>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endParaRPr lang="en-US" dirty="0"/>
          </a:p>
        </p:txBody>
      </p:sp>
      <p:sp>
        <p:nvSpPr>
          <p:cNvPr id="4" name="Text Placeholder 3"/>
          <p:cNvSpPr>
            <a:spLocks noGrp="1"/>
          </p:cNvSpPr>
          <p:nvPr>
            <p:ph type="body" sz="half" idx="2"/>
          </p:nvPr>
        </p:nvSpPr>
        <p:spPr>
          <a:xfrm>
            <a:off x="671830" y="2194560"/>
            <a:ext cx="3145790"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162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0560" y="389468"/>
            <a:ext cx="8412480" cy="14139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0560" y="1947333"/>
            <a:ext cx="841248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0560" y="6780108"/>
            <a:ext cx="2194560" cy="389467"/>
          </a:xfrm>
          <a:prstGeom prst="rect">
            <a:avLst/>
          </a:prstGeom>
        </p:spPr>
        <p:txBody>
          <a:bodyPr vert="horz" lIns="91440" tIns="45720" rIns="91440" bIns="45720" rtlCol="0" anchor="ctr"/>
          <a:lstStyle>
            <a:lvl1pPr algn="l">
              <a:defRPr sz="1280">
                <a:solidFill>
                  <a:schemeClr val="tx1">
                    <a:tint val="75000"/>
                  </a:schemeClr>
                </a:solidFill>
              </a:defRPr>
            </a:lvl1pPr>
          </a:lstStyle>
          <a:p>
            <a:fld id="{1D8BD707-D9CF-40AE-B4C6-C98DA3205C09}" type="datetimeFigureOut">
              <a:rPr lang="en-US" smtClean="0"/>
              <a:pPr/>
              <a:t>12/29/2023</a:t>
            </a:fld>
            <a:endParaRPr lang="en-US"/>
          </a:p>
        </p:txBody>
      </p:sp>
      <p:sp>
        <p:nvSpPr>
          <p:cNvPr id="5" name="Footer Placeholder 4"/>
          <p:cNvSpPr>
            <a:spLocks noGrp="1"/>
          </p:cNvSpPr>
          <p:nvPr>
            <p:ph type="ftr" sz="quarter" idx="3"/>
          </p:nvPr>
        </p:nvSpPr>
        <p:spPr>
          <a:xfrm>
            <a:off x="3230880" y="6780108"/>
            <a:ext cx="3291840" cy="389467"/>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88480" y="6780108"/>
            <a:ext cx="2194560" cy="389467"/>
          </a:xfrm>
          <a:prstGeom prst="rect">
            <a:avLst/>
          </a:prstGeom>
        </p:spPr>
        <p:txBody>
          <a:bodyPr vert="horz" lIns="91440" tIns="45720" rIns="91440" bIns="45720" rtlCol="0" anchor="ctr"/>
          <a:lstStyle>
            <a:lvl1pPr algn="r">
              <a:defRPr sz="128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92094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39.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4.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7.svg"/><Relationship Id="rId18" Type="http://schemas.openxmlformats.org/officeDocument/2006/relationships/image" Target="../media/image52.png"/><Relationship Id="rId3" Type="http://schemas.openxmlformats.org/officeDocument/2006/relationships/image" Target="../media/image41.svg"/><Relationship Id="rId21" Type="http://schemas.openxmlformats.org/officeDocument/2006/relationships/image" Target="../media/image55.svg"/><Relationship Id="rId7" Type="http://schemas.openxmlformats.org/officeDocument/2006/relationships/image" Target="../media/image43.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40.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5.svg"/><Relationship Id="rId5" Type="http://schemas.openxmlformats.org/officeDocument/2006/relationships/image" Target="../media/image20.sv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53.svg"/><Relationship Id="rId4" Type="http://schemas.openxmlformats.org/officeDocument/2006/relationships/image" Target="../media/image19.png"/><Relationship Id="rId9" Type="http://schemas.openxmlformats.org/officeDocument/2006/relationships/image" Target="../media/image16.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30336">
            <a:off x="6994639" y="5293426"/>
            <a:ext cx="2695700" cy="307600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46354" y="6497188"/>
            <a:ext cx="2332482" cy="215860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568916" y="8022848"/>
            <a:ext cx="1290483" cy="20353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88169" y="5233750"/>
            <a:ext cx="1225283" cy="254304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569397">
            <a:off x="6559081" y="-515118"/>
            <a:ext cx="3838206" cy="1786511"/>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388339" y="6229065"/>
            <a:ext cx="1149041" cy="1227131"/>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13707" y="6627629"/>
            <a:ext cx="621530" cy="649889"/>
          </a:xfrm>
          <a:prstGeom prst="rect">
            <a:avLst/>
          </a:prstGeom>
        </p:spPr>
      </p:pic>
      <p:pic>
        <p:nvPicPr>
          <p:cNvPr id="9" name="Picture 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947804" y="7982313"/>
            <a:ext cx="810562" cy="325698"/>
          </a:xfrm>
          <a:prstGeom prst="rect">
            <a:avLst/>
          </a:prstGeom>
        </p:spPr>
      </p:pic>
      <p:pic>
        <p:nvPicPr>
          <p:cNvPr id="10" name="Picture 1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093840" y="6842631"/>
            <a:ext cx="466537" cy="458055"/>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3416408" y="6324600"/>
            <a:ext cx="2002517" cy="2229523"/>
          </a:xfrm>
          <a:prstGeom prst="rect">
            <a:avLst/>
          </a:prstGeom>
        </p:spPr>
      </p:pic>
      <p:pic>
        <p:nvPicPr>
          <p:cNvPr id="12" name="Picture 12"/>
          <p:cNvPicPr>
            <a:picLocks noChangeAspect="1"/>
          </p:cNvPicPr>
          <p:nvPr/>
        </p:nvPicPr>
        <p:blipFill>
          <a:blip r:embed="rId22"/>
          <a:srcRect l="3215" r="1136"/>
          <a:stretch>
            <a:fillRect/>
          </a:stretch>
        </p:blipFill>
        <p:spPr>
          <a:xfrm>
            <a:off x="404611" y="1446308"/>
            <a:ext cx="2012999" cy="2046689"/>
          </a:xfrm>
          <a:prstGeom prst="rect">
            <a:avLst/>
          </a:prstGeom>
        </p:spPr>
      </p:pic>
      <p:sp>
        <p:nvSpPr>
          <p:cNvPr id="13" name="TextBox 13"/>
          <p:cNvSpPr txBox="1"/>
          <p:nvPr/>
        </p:nvSpPr>
        <p:spPr>
          <a:xfrm>
            <a:off x="2114004" y="1843802"/>
            <a:ext cx="7560976" cy="428931"/>
          </a:xfrm>
          <a:prstGeom prst="rect">
            <a:avLst/>
          </a:prstGeom>
        </p:spPr>
        <p:txBody>
          <a:bodyPr lIns="0" tIns="0" rIns="0" bIns="0" rtlCol="0" anchor="t">
            <a:spAutoFit/>
          </a:bodyPr>
          <a:lstStyle/>
          <a:p>
            <a:pPr algn="ctr">
              <a:lnSpc>
                <a:spcPts val="3193"/>
              </a:lnSpc>
            </a:pPr>
            <a:r>
              <a:rPr lang="en-US" sz="3225" dirty="0">
                <a:solidFill>
                  <a:srgbClr val="008037"/>
                </a:solidFill>
                <a:latin typeface="Chewy"/>
              </a:rPr>
              <a:t>Green</a:t>
            </a:r>
            <a:r>
              <a:rPr lang="en-US" sz="3225" dirty="0">
                <a:solidFill>
                  <a:srgbClr val="5271FF"/>
                </a:solidFill>
                <a:latin typeface="Chewy"/>
              </a:rPr>
              <a:t> University of Bangladesh</a:t>
            </a:r>
          </a:p>
        </p:txBody>
      </p:sp>
      <p:sp>
        <p:nvSpPr>
          <p:cNvPr id="14" name="TextBox 14"/>
          <p:cNvSpPr txBox="1"/>
          <p:nvPr/>
        </p:nvSpPr>
        <p:spPr>
          <a:xfrm>
            <a:off x="2377365" y="2248263"/>
            <a:ext cx="6975720" cy="341884"/>
          </a:xfrm>
          <a:prstGeom prst="rect">
            <a:avLst/>
          </a:prstGeom>
        </p:spPr>
        <p:txBody>
          <a:bodyPr lIns="0" tIns="0" rIns="0" bIns="0" rtlCol="0" anchor="t">
            <a:spAutoFit/>
          </a:bodyPr>
          <a:lstStyle/>
          <a:p>
            <a:pPr algn="ctr">
              <a:lnSpc>
                <a:spcPts val="2708"/>
              </a:lnSpc>
            </a:pPr>
            <a:r>
              <a:rPr lang="en-US" sz="1934" dirty="0">
                <a:solidFill>
                  <a:srgbClr val="FFFFFF"/>
                </a:solidFill>
                <a:latin typeface="Code Pro Bold"/>
              </a:rPr>
              <a:t>Department Of Computer Science and Engineering(CSE)</a:t>
            </a:r>
          </a:p>
        </p:txBody>
      </p:sp>
      <p:sp>
        <p:nvSpPr>
          <p:cNvPr id="15" name="TextBox 15"/>
          <p:cNvSpPr txBox="1"/>
          <p:nvPr/>
        </p:nvSpPr>
        <p:spPr>
          <a:xfrm>
            <a:off x="3243317" y="2563620"/>
            <a:ext cx="5105267" cy="382797"/>
          </a:xfrm>
          <a:prstGeom prst="rect">
            <a:avLst/>
          </a:prstGeom>
        </p:spPr>
        <p:txBody>
          <a:bodyPr wrap="square" lIns="0" tIns="0" rIns="0" bIns="0" rtlCol="0" anchor="t">
            <a:spAutoFit/>
          </a:bodyPr>
          <a:lstStyle/>
          <a:p>
            <a:pPr algn="ctr">
              <a:lnSpc>
                <a:spcPts val="3079"/>
              </a:lnSpc>
            </a:pPr>
            <a:r>
              <a:rPr lang="en-US" sz="2199" dirty="0">
                <a:solidFill>
                  <a:srgbClr val="FFFFFF"/>
                </a:solidFill>
                <a:latin typeface="Chloe"/>
              </a:rPr>
              <a:t>FACULTY OF SCIENCE AND ENGINEERING</a:t>
            </a:r>
          </a:p>
        </p:txBody>
      </p:sp>
      <p:sp>
        <p:nvSpPr>
          <p:cNvPr id="16" name="TextBox 16"/>
          <p:cNvSpPr txBox="1"/>
          <p:nvPr/>
        </p:nvSpPr>
        <p:spPr>
          <a:xfrm>
            <a:off x="1826826" y="2992095"/>
            <a:ext cx="8076798" cy="731611"/>
          </a:xfrm>
          <a:prstGeom prst="rect">
            <a:avLst/>
          </a:prstGeom>
        </p:spPr>
        <p:txBody>
          <a:bodyPr lIns="0" tIns="0" rIns="0" bIns="0" rtlCol="0" anchor="t">
            <a:spAutoFit/>
          </a:bodyPr>
          <a:lstStyle/>
          <a:p>
            <a:pPr algn="ctr">
              <a:lnSpc>
                <a:spcPts val="2940"/>
              </a:lnSpc>
            </a:pPr>
            <a:r>
              <a:rPr lang="en-US" sz="2100" dirty="0">
                <a:solidFill>
                  <a:srgbClr val="FFFFFF"/>
                </a:solidFill>
                <a:latin typeface="Jameel Noori Kasheeda"/>
              </a:rPr>
              <a:t>Course Title:  Data Structure Lab   Course Code: CSE-106    Section: DG</a:t>
            </a:r>
          </a:p>
          <a:p>
            <a:pPr algn="ctr">
              <a:lnSpc>
                <a:spcPts val="2940"/>
              </a:lnSpc>
            </a:pPr>
            <a:endParaRPr lang="en-US" sz="2100" dirty="0">
              <a:solidFill>
                <a:srgbClr val="FFFFFF"/>
              </a:solidFill>
              <a:latin typeface="Jameel Noori Kasheeda"/>
            </a:endParaRPr>
          </a:p>
        </p:txBody>
      </p:sp>
      <p:grpSp>
        <p:nvGrpSpPr>
          <p:cNvPr id="17" name="Group 17"/>
          <p:cNvGrpSpPr/>
          <p:nvPr/>
        </p:nvGrpSpPr>
        <p:grpSpPr>
          <a:xfrm>
            <a:off x="6503522" y="5237717"/>
            <a:ext cx="1959665" cy="586580"/>
            <a:chOff x="-327749" y="408401"/>
            <a:chExt cx="2612887" cy="782106"/>
          </a:xfrm>
        </p:grpSpPr>
        <p:sp>
          <p:nvSpPr>
            <p:cNvPr id="18" name="TextBox 18"/>
            <p:cNvSpPr txBox="1"/>
            <p:nvPr/>
          </p:nvSpPr>
          <p:spPr>
            <a:xfrm>
              <a:off x="-275994" y="769109"/>
              <a:ext cx="2561132" cy="421398"/>
            </a:xfrm>
            <a:prstGeom prst="rect">
              <a:avLst/>
            </a:prstGeom>
          </p:spPr>
          <p:txBody>
            <a:bodyPr lIns="0" tIns="0" rIns="0" bIns="0" rtlCol="0" anchor="t">
              <a:spAutoFit/>
            </a:bodyPr>
            <a:lstStyle/>
            <a:p>
              <a:pPr>
                <a:lnSpc>
                  <a:spcPts val="2749"/>
                </a:lnSpc>
              </a:pPr>
              <a:r>
                <a:rPr lang="en-US" dirty="0">
                  <a:solidFill>
                    <a:srgbClr val="FFFFFF"/>
                  </a:solidFill>
                  <a:latin typeface="Clear Sans Regular"/>
                </a:rPr>
                <a:t>ID : 221902082</a:t>
              </a:r>
            </a:p>
          </p:txBody>
        </p:sp>
        <p:sp>
          <p:nvSpPr>
            <p:cNvPr id="19" name="TextBox 19"/>
            <p:cNvSpPr txBox="1"/>
            <p:nvPr/>
          </p:nvSpPr>
          <p:spPr>
            <a:xfrm>
              <a:off x="-327749" y="408401"/>
              <a:ext cx="2561132" cy="287258"/>
            </a:xfrm>
            <a:prstGeom prst="rect">
              <a:avLst/>
            </a:prstGeom>
          </p:spPr>
          <p:txBody>
            <a:bodyPr lIns="0" tIns="0" rIns="0" bIns="0" rtlCol="0" anchor="t">
              <a:spAutoFit/>
            </a:bodyPr>
            <a:lstStyle/>
            <a:p>
              <a:pPr>
                <a:lnSpc>
                  <a:spcPts val="1599"/>
                </a:lnSpc>
              </a:pPr>
              <a:r>
                <a:rPr lang="en-US" sz="1600" dirty="0">
                  <a:solidFill>
                    <a:srgbClr val="FFFFFF"/>
                  </a:solidFill>
                  <a:latin typeface="Halant Medium Bold"/>
                </a:rPr>
                <a:t>Md. Mahim Hossain</a:t>
              </a:r>
            </a:p>
          </p:txBody>
        </p:sp>
      </p:grpSp>
      <p:sp>
        <p:nvSpPr>
          <p:cNvPr id="20" name="TextBox 20"/>
          <p:cNvSpPr txBox="1"/>
          <p:nvPr/>
        </p:nvSpPr>
        <p:spPr>
          <a:xfrm>
            <a:off x="5795951" y="4604869"/>
            <a:ext cx="2058988" cy="431799"/>
          </a:xfrm>
          <a:prstGeom prst="rect">
            <a:avLst/>
          </a:prstGeom>
        </p:spPr>
        <p:txBody>
          <a:bodyPr lIns="0" tIns="0" rIns="0" bIns="0" rtlCol="0" anchor="t">
            <a:spAutoFit/>
          </a:bodyPr>
          <a:lstStyle/>
          <a:p>
            <a:pPr algn="ctr">
              <a:lnSpc>
                <a:spcPts val="3500"/>
              </a:lnSpc>
            </a:pPr>
            <a:r>
              <a:rPr lang="en-US" sz="2500" dirty="0">
                <a:solidFill>
                  <a:srgbClr val="FFFFFF"/>
                </a:solidFill>
                <a:latin typeface="Josefin Sans Regular Bold Italics"/>
              </a:rPr>
              <a:t>Presented By </a:t>
            </a:r>
          </a:p>
        </p:txBody>
      </p:sp>
      <p:grpSp>
        <p:nvGrpSpPr>
          <p:cNvPr id="21" name="Group 21"/>
          <p:cNvGrpSpPr/>
          <p:nvPr/>
        </p:nvGrpSpPr>
        <p:grpSpPr>
          <a:xfrm>
            <a:off x="1219199" y="5249259"/>
            <a:ext cx="2905980" cy="686696"/>
            <a:chOff x="-1" y="-153846"/>
            <a:chExt cx="3874640" cy="915594"/>
          </a:xfrm>
        </p:grpSpPr>
        <p:sp>
          <p:nvSpPr>
            <p:cNvPr id="22" name="TextBox 22"/>
            <p:cNvSpPr txBox="1"/>
            <p:nvPr/>
          </p:nvSpPr>
          <p:spPr>
            <a:xfrm>
              <a:off x="-1" y="362279"/>
              <a:ext cx="3874639" cy="399469"/>
            </a:xfrm>
            <a:prstGeom prst="rect">
              <a:avLst/>
            </a:prstGeom>
          </p:spPr>
          <p:txBody>
            <a:bodyPr lIns="0" tIns="0" rIns="0" bIns="0" rtlCol="0" anchor="t">
              <a:spAutoFit/>
            </a:bodyPr>
            <a:lstStyle/>
            <a:p>
              <a:pPr>
                <a:lnSpc>
                  <a:spcPts val="2531"/>
                </a:lnSpc>
              </a:pPr>
              <a:r>
                <a:rPr lang="en-US" sz="1947" dirty="0">
                  <a:solidFill>
                    <a:srgbClr val="FFFFFF"/>
                  </a:solidFill>
                  <a:latin typeface="Clear Sans Regular Bold"/>
                </a:rPr>
                <a:t>Lecturer</a:t>
              </a:r>
            </a:p>
          </p:txBody>
        </p:sp>
        <p:sp>
          <p:nvSpPr>
            <p:cNvPr id="23" name="TextBox 23"/>
            <p:cNvSpPr txBox="1"/>
            <p:nvPr/>
          </p:nvSpPr>
          <p:spPr>
            <a:xfrm>
              <a:off x="0" y="-153846"/>
              <a:ext cx="3874639" cy="397403"/>
            </a:xfrm>
            <a:prstGeom prst="rect">
              <a:avLst/>
            </a:prstGeom>
          </p:spPr>
          <p:txBody>
            <a:bodyPr lIns="0" tIns="0" rIns="0" bIns="0" rtlCol="0" anchor="t">
              <a:spAutoFit/>
            </a:bodyPr>
            <a:lstStyle/>
            <a:p>
              <a:pPr>
                <a:lnSpc>
                  <a:spcPts val="2303"/>
                </a:lnSpc>
              </a:pPr>
              <a:r>
                <a:rPr lang="en-US" sz="2093" dirty="0" err="1">
                  <a:solidFill>
                    <a:srgbClr val="FFFFFF"/>
                  </a:solidFill>
                  <a:latin typeface="Halant Medium Medium"/>
                </a:rPr>
                <a:t>Sagufta</a:t>
              </a:r>
              <a:r>
                <a:rPr lang="en-US" sz="2093" dirty="0">
                  <a:solidFill>
                    <a:srgbClr val="FFFFFF"/>
                  </a:solidFill>
                  <a:latin typeface="Halant Medium Medium"/>
                </a:rPr>
                <a:t> Sabah </a:t>
              </a:r>
              <a:r>
                <a:rPr lang="en-US" sz="2093" dirty="0" err="1">
                  <a:solidFill>
                    <a:srgbClr val="FFFFFF"/>
                  </a:solidFill>
                  <a:latin typeface="Halant Medium Medium"/>
                </a:rPr>
                <a:t>Nakshi</a:t>
              </a:r>
              <a:endParaRPr lang="en-US" sz="2093" dirty="0">
                <a:solidFill>
                  <a:srgbClr val="FFFFFF"/>
                </a:solidFill>
                <a:latin typeface="Halant Medium Medium"/>
              </a:endParaRPr>
            </a:p>
          </p:txBody>
        </p:sp>
      </p:grpSp>
      <p:sp>
        <p:nvSpPr>
          <p:cNvPr id="24" name="TextBox 24"/>
          <p:cNvSpPr txBox="1"/>
          <p:nvPr/>
        </p:nvSpPr>
        <p:spPr>
          <a:xfrm>
            <a:off x="404611" y="4604869"/>
            <a:ext cx="2662238" cy="431799"/>
          </a:xfrm>
          <a:prstGeom prst="rect">
            <a:avLst/>
          </a:prstGeom>
        </p:spPr>
        <p:txBody>
          <a:bodyPr lIns="0" tIns="0" rIns="0" bIns="0" rtlCol="0" anchor="t">
            <a:spAutoFit/>
          </a:bodyPr>
          <a:lstStyle/>
          <a:p>
            <a:pPr algn="ctr">
              <a:lnSpc>
                <a:spcPts val="3500"/>
              </a:lnSpc>
            </a:pPr>
            <a:r>
              <a:rPr lang="en-US" sz="2500" dirty="0">
                <a:solidFill>
                  <a:srgbClr val="FFFFFF"/>
                </a:solidFill>
                <a:latin typeface="Josefin Sans Regular Bold Italics"/>
              </a:rPr>
              <a:t>Course Instructor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 y="-19291"/>
            <a:ext cx="10006038" cy="7315200"/>
          </a:xfrm>
          <a:prstGeom prst="rect">
            <a:avLst/>
          </a:prstGeom>
        </p:spPr>
      </p:pic>
      <p:pic>
        <p:nvPicPr>
          <p:cNvPr id="3" name="Picture 3"/>
          <p:cNvPicPr>
            <a:picLocks noChangeAspect="1"/>
          </p:cNvPicPr>
          <p:nvPr/>
        </p:nvPicPr>
        <p:blipFill>
          <a:blip r:embed="rId4"/>
          <a:srcRect/>
          <a:stretch>
            <a:fillRect/>
          </a:stretch>
        </p:blipFill>
        <p:spPr>
          <a:xfrm rot="-7084194">
            <a:off x="-1224913" y="-879485"/>
            <a:ext cx="2708922" cy="2590406"/>
          </a:xfrm>
          <a:prstGeom prst="rect">
            <a:avLst/>
          </a:prstGeom>
        </p:spPr>
      </p:pic>
      <p:pic>
        <p:nvPicPr>
          <p:cNvPr id="4" name="Picture 4"/>
          <p:cNvPicPr>
            <a:picLocks noChangeAspect="1"/>
          </p:cNvPicPr>
          <p:nvPr/>
        </p:nvPicPr>
        <p:blipFill>
          <a:blip r:embed="rId4"/>
          <a:srcRect/>
          <a:stretch>
            <a:fillRect/>
          </a:stretch>
        </p:blipFill>
        <p:spPr>
          <a:xfrm rot="-9694126">
            <a:off x="8803416" y="-377780"/>
            <a:ext cx="1689207" cy="1615304"/>
          </a:xfrm>
          <a:prstGeom prst="rect">
            <a:avLst/>
          </a:prstGeom>
        </p:spPr>
      </p:pic>
      <p:pic>
        <p:nvPicPr>
          <p:cNvPr id="5" name="Picture 5"/>
          <p:cNvPicPr>
            <a:picLocks noChangeAspect="1"/>
          </p:cNvPicPr>
          <p:nvPr/>
        </p:nvPicPr>
        <p:blipFill>
          <a:blip r:embed="rId5"/>
          <a:srcRect/>
          <a:stretch>
            <a:fillRect/>
          </a:stretch>
        </p:blipFill>
        <p:spPr>
          <a:xfrm>
            <a:off x="3156352" y="-289822"/>
            <a:ext cx="1160087" cy="109918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32560" y="4958051"/>
            <a:ext cx="3015460" cy="229175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379866" y="685800"/>
            <a:ext cx="1823871" cy="2407751"/>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529774" y="3046510"/>
            <a:ext cx="3901440" cy="2755392"/>
          </a:xfrm>
          <a:prstGeom prst="rect">
            <a:avLst/>
          </a:prstGeom>
        </p:spPr>
      </p:pic>
      <p:pic>
        <p:nvPicPr>
          <p:cNvPr id="9" name="Picture 9"/>
          <p:cNvPicPr>
            <a:picLocks noChangeAspect="1"/>
          </p:cNvPicPr>
          <p:nvPr/>
        </p:nvPicPr>
        <p:blipFill>
          <a:blip r:embed="rId12"/>
          <a:srcRect/>
          <a:stretch>
            <a:fillRect/>
          </a:stretch>
        </p:blipFill>
        <p:spPr>
          <a:xfrm>
            <a:off x="0" y="3402845"/>
            <a:ext cx="1970995" cy="3874192"/>
          </a:xfrm>
          <a:prstGeom prst="rect">
            <a:avLst/>
          </a:prstGeom>
        </p:spPr>
      </p:pic>
      <p:sp>
        <p:nvSpPr>
          <p:cNvPr id="10" name="TextBox 10"/>
          <p:cNvSpPr txBox="1"/>
          <p:nvPr/>
        </p:nvSpPr>
        <p:spPr>
          <a:xfrm>
            <a:off x="457200" y="2217651"/>
            <a:ext cx="7338035" cy="563227"/>
          </a:xfrm>
          <a:prstGeom prst="rect">
            <a:avLst/>
          </a:prstGeom>
        </p:spPr>
        <p:txBody>
          <a:bodyPr lIns="0" tIns="0" rIns="0" bIns="0" rtlCol="0" anchor="t">
            <a:spAutoFit/>
          </a:bodyPr>
          <a:lstStyle/>
          <a:p>
            <a:pPr algn="ctr">
              <a:lnSpc>
                <a:spcPts val="4538"/>
              </a:lnSpc>
            </a:pPr>
            <a:r>
              <a:rPr lang="en-US" sz="3242" dirty="0">
                <a:solidFill>
                  <a:srgbClr val="FFFFFF"/>
                </a:solidFill>
                <a:latin typeface="Chewy Bold"/>
              </a:rPr>
              <a:t>Restaurant Management Software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5600" y="0"/>
            <a:ext cx="13004800" cy="7315200"/>
          </a:xfrm>
          <a:prstGeom prst="rect">
            <a:avLst/>
          </a:prstGeom>
        </p:spPr>
      </p:pic>
      <p:pic>
        <p:nvPicPr>
          <p:cNvPr id="3" name="Picture 3"/>
          <p:cNvPicPr>
            <a:picLocks noChangeAspect="1"/>
          </p:cNvPicPr>
          <p:nvPr/>
        </p:nvPicPr>
        <p:blipFill>
          <a:blip r:embed="rId4"/>
          <a:srcRect/>
          <a:stretch>
            <a:fillRect/>
          </a:stretch>
        </p:blipFill>
        <p:spPr>
          <a:xfrm rot="4190935">
            <a:off x="4656637" y="-2259934"/>
            <a:ext cx="5016060" cy="5807305"/>
          </a:xfrm>
          <a:prstGeom prst="rect">
            <a:avLst/>
          </a:prstGeom>
        </p:spPr>
      </p:pic>
      <p:sp>
        <p:nvSpPr>
          <p:cNvPr id="4" name="AutoShape 4"/>
          <p:cNvSpPr/>
          <p:nvPr/>
        </p:nvSpPr>
        <p:spPr>
          <a:xfrm>
            <a:off x="838672" y="1685705"/>
            <a:ext cx="38424" cy="4625641"/>
          </a:xfrm>
          <a:prstGeom prst="rect">
            <a:avLst/>
          </a:prstGeom>
          <a:solidFill>
            <a:srgbClr val="FFFFFF"/>
          </a:solidFill>
        </p:spPr>
        <p:txBody>
          <a:bodyPr/>
          <a:lstStyle/>
          <a:p>
            <a:endParaRPr lang="en-US"/>
          </a:p>
        </p:txBody>
      </p:sp>
      <p:grpSp>
        <p:nvGrpSpPr>
          <p:cNvPr id="5" name="Group 5"/>
          <p:cNvGrpSpPr>
            <a:grpSpLocks noChangeAspect="1"/>
          </p:cNvGrpSpPr>
          <p:nvPr/>
        </p:nvGrpSpPr>
        <p:grpSpPr>
          <a:xfrm>
            <a:off x="722712" y="2041597"/>
            <a:ext cx="252725" cy="252725"/>
            <a:chOff x="6705600" y="1371600"/>
            <a:chExt cx="10972800" cy="10972800"/>
          </a:xfrm>
        </p:grpSpPr>
        <p:sp>
          <p:nvSpPr>
            <p:cNvPr id="6" name="Freeform 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2B7CB"/>
            </a:solidFill>
          </p:spPr>
          <p:txBody>
            <a:bodyPr/>
            <a:lstStyle/>
            <a:p>
              <a:endParaRPr lang="en-US"/>
            </a:p>
          </p:txBody>
        </p:sp>
      </p:grpSp>
      <p:grpSp>
        <p:nvGrpSpPr>
          <p:cNvPr id="7" name="Group 7"/>
          <p:cNvGrpSpPr>
            <a:grpSpLocks noChangeAspect="1"/>
          </p:cNvGrpSpPr>
          <p:nvPr/>
        </p:nvGrpSpPr>
        <p:grpSpPr>
          <a:xfrm>
            <a:off x="731724" y="5415276"/>
            <a:ext cx="252725" cy="252725"/>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D85FD"/>
            </a:solidFill>
          </p:spPr>
          <p:txBody>
            <a:bodyPr/>
            <a:lstStyle/>
            <a:p>
              <a:endParaRPr lang="en-US"/>
            </a:p>
          </p:txBody>
        </p:sp>
      </p:grpSp>
      <p:grpSp>
        <p:nvGrpSpPr>
          <p:cNvPr id="9" name="Group 9"/>
          <p:cNvGrpSpPr>
            <a:grpSpLocks noChangeAspect="1"/>
          </p:cNvGrpSpPr>
          <p:nvPr/>
        </p:nvGrpSpPr>
        <p:grpSpPr>
          <a:xfrm>
            <a:off x="731521" y="2792085"/>
            <a:ext cx="252725" cy="252725"/>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2B7CB"/>
            </a:solidFill>
          </p:spPr>
          <p:txBody>
            <a:bodyPr/>
            <a:lstStyle/>
            <a:p>
              <a:endParaRPr lang="en-US"/>
            </a:p>
          </p:txBody>
        </p:sp>
      </p:grpSp>
      <p:grpSp>
        <p:nvGrpSpPr>
          <p:cNvPr id="11" name="Group 11"/>
          <p:cNvGrpSpPr>
            <a:grpSpLocks noChangeAspect="1"/>
          </p:cNvGrpSpPr>
          <p:nvPr/>
        </p:nvGrpSpPr>
        <p:grpSpPr>
          <a:xfrm>
            <a:off x="726186" y="3663280"/>
            <a:ext cx="252725" cy="252725"/>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D85FD"/>
            </a:solidFill>
          </p:spPr>
          <p:txBody>
            <a:bodyPr/>
            <a:lstStyle/>
            <a:p>
              <a:endParaRPr lang="en-US"/>
            </a:p>
          </p:txBody>
        </p:sp>
      </p:grpSp>
      <p:pic>
        <p:nvPicPr>
          <p:cNvPr id="13" name="Picture 13"/>
          <p:cNvPicPr>
            <a:picLocks noChangeAspect="1"/>
          </p:cNvPicPr>
          <p:nvPr/>
        </p:nvPicPr>
        <p:blipFill>
          <a:blip r:embed="rId5"/>
          <a:srcRect/>
          <a:stretch>
            <a:fillRect/>
          </a:stretch>
        </p:blipFill>
        <p:spPr>
          <a:xfrm>
            <a:off x="9022080" y="3670788"/>
            <a:ext cx="983493" cy="931859"/>
          </a:xfrm>
          <a:prstGeom prst="rect">
            <a:avLst/>
          </a:prstGeom>
        </p:spPr>
      </p:pic>
      <p:sp>
        <p:nvSpPr>
          <p:cNvPr id="14" name="TextBox 14"/>
          <p:cNvSpPr txBox="1"/>
          <p:nvPr/>
        </p:nvSpPr>
        <p:spPr>
          <a:xfrm>
            <a:off x="5108423" y="292932"/>
            <a:ext cx="4380995" cy="1263215"/>
          </a:xfrm>
          <a:prstGeom prst="rect">
            <a:avLst/>
          </a:prstGeom>
        </p:spPr>
        <p:txBody>
          <a:bodyPr lIns="0" tIns="0" rIns="0" bIns="0" rtlCol="0" anchor="t">
            <a:spAutoFit/>
          </a:bodyPr>
          <a:lstStyle/>
          <a:p>
            <a:pPr>
              <a:lnSpc>
                <a:spcPts val="5010"/>
              </a:lnSpc>
            </a:pPr>
            <a:r>
              <a:rPr lang="en-US" sz="4175" dirty="0">
                <a:solidFill>
                  <a:srgbClr val="FFFFFF"/>
                </a:solidFill>
                <a:latin typeface="Libre Franklin Bold"/>
              </a:rPr>
              <a:t>Outline of the presentation :</a:t>
            </a:r>
          </a:p>
        </p:txBody>
      </p:sp>
      <p:grpSp>
        <p:nvGrpSpPr>
          <p:cNvPr id="15" name="Group 15"/>
          <p:cNvGrpSpPr>
            <a:grpSpLocks noChangeAspect="1"/>
          </p:cNvGrpSpPr>
          <p:nvPr/>
        </p:nvGrpSpPr>
        <p:grpSpPr>
          <a:xfrm>
            <a:off x="741924" y="4507447"/>
            <a:ext cx="252725" cy="252725"/>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2B7CB"/>
            </a:solidFill>
          </p:spPr>
          <p:txBody>
            <a:bodyPr/>
            <a:lstStyle/>
            <a:p>
              <a:endParaRPr lang="en-US"/>
            </a:p>
          </p:txBody>
        </p:sp>
      </p:grpSp>
      <p:sp>
        <p:nvSpPr>
          <p:cNvPr id="17" name="TextBox 17"/>
          <p:cNvSpPr txBox="1"/>
          <p:nvPr/>
        </p:nvSpPr>
        <p:spPr>
          <a:xfrm>
            <a:off x="1368617" y="5347416"/>
            <a:ext cx="1503363" cy="396240"/>
          </a:xfrm>
          <a:prstGeom prst="rect">
            <a:avLst/>
          </a:prstGeom>
        </p:spPr>
        <p:txBody>
          <a:bodyPr lIns="0" tIns="0" rIns="0" bIns="0" rtlCol="0" anchor="t">
            <a:spAutoFit/>
          </a:bodyPr>
          <a:lstStyle/>
          <a:p>
            <a:pPr algn="ctr">
              <a:lnSpc>
                <a:spcPts val="3359"/>
              </a:lnSpc>
            </a:pPr>
            <a:r>
              <a:rPr lang="en-US" sz="2399" dirty="0">
                <a:solidFill>
                  <a:srgbClr val="FFFFFF"/>
                </a:solidFill>
                <a:latin typeface="Canva Sans"/>
              </a:rPr>
              <a:t>Reference</a:t>
            </a:r>
          </a:p>
        </p:txBody>
      </p:sp>
      <p:sp>
        <p:nvSpPr>
          <p:cNvPr id="18" name="TextBox 18"/>
          <p:cNvSpPr txBox="1"/>
          <p:nvPr/>
        </p:nvSpPr>
        <p:spPr>
          <a:xfrm>
            <a:off x="1368617" y="4435689"/>
            <a:ext cx="1646238" cy="396240"/>
          </a:xfrm>
          <a:prstGeom prst="rect">
            <a:avLst/>
          </a:prstGeom>
        </p:spPr>
        <p:txBody>
          <a:bodyPr lIns="0" tIns="0" rIns="0" bIns="0" rtlCol="0" anchor="t">
            <a:spAutoFit/>
          </a:bodyPr>
          <a:lstStyle/>
          <a:p>
            <a:pPr algn="ctr">
              <a:lnSpc>
                <a:spcPts val="3359"/>
              </a:lnSpc>
            </a:pPr>
            <a:r>
              <a:rPr lang="en-US" sz="2399" dirty="0">
                <a:solidFill>
                  <a:srgbClr val="FFFFFF"/>
                </a:solidFill>
                <a:latin typeface="Canva Sans"/>
              </a:rPr>
              <a:t>Conclusion</a:t>
            </a:r>
          </a:p>
        </p:txBody>
      </p:sp>
      <p:sp>
        <p:nvSpPr>
          <p:cNvPr id="19" name="TextBox 19"/>
          <p:cNvSpPr txBox="1"/>
          <p:nvPr/>
        </p:nvSpPr>
        <p:spPr>
          <a:xfrm>
            <a:off x="1368617" y="3602286"/>
            <a:ext cx="4412258" cy="396240"/>
          </a:xfrm>
          <a:prstGeom prst="rect">
            <a:avLst/>
          </a:prstGeom>
        </p:spPr>
        <p:txBody>
          <a:bodyPr lIns="0" tIns="0" rIns="0" bIns="0" rtlCol="0" anchor="t">
            <a:spAutoFit/>
          </a:bodyPr>
          <a:lstStyle/>
          <a:p>
            <a:pPr algn="ctr">
              <a:lnSpc>
                <a:spcPts val="3359"/>
              </a:lnSpc>
            </a:pPr>
            <a:r>
              <a:rPr lang="en-US" sz="2399" dirty="0">
                <a:solidFill>
                  <a:srgbClr val="FFFFFF"/>
                </a:solidFill>
                <a:latin typeface="Canva Sans"/>
              </a:rPr>
              <a:t>Uses in Real life &amp; Future plan </a:t>
            </a:r>
          </a:p>
        </p:txBody>
      </p:sp>
      <p:sp>
        <p:nvSpPr>
          <p:cNvPr id="20" name="TextBox 20"/>
          <p:cNvSpPr txBox="1"/>
          <p:nvPr/>
        </p:nvSpPr>
        <p:spPr>
          <a:xfrm>
            <a:off x="1340656" y="2720327"/>
            <a:ext cx="1189137" cy="396240"/>
          </a:xfrm>
          <a:prstGeom prst="rect">
            <a:avLst/>
          </a:prstGeom>
        </p:spPr>
        <p:txBody>
          <a:bodyPr lIns="0" tIns="0" rIns="0" bIns="0" rtlCol="0" anchor="t">
            <a:spAutoFit/>
          </a:bodyPr>
          <a:lstStyle/>
          <a:p>
            <a:pPr algn="ctr">
              <a:lnSpc>
                <a:spcPts val="3359"/>
              </a:lnSpc>
            </a:pPr>
            <a:r>
              <a:rPr lang="en-US" sz="2399" dirty="0">
                <a:solidFill>
                  <a:srgbClr val="FFFFFF"/>
                </a:solidFill>
                <a:latin typeface="Canva Sans"/>
              </a:rPr>
              <a:t>Section </a:t>
            </a:r>
          </a:p>
        </p:txBody>
      </p:sp>
      <p:sp>
        <p:nvSpPr>
          <p:cNvPr id="21" name="TextBox 21"/>
          <p:cNvSpPr txBox="1"/>
          <p:nvPr/>
        </p:nvSpPr>
        <p:spPr>
          <a:xfrm>
            <a:off x="1330501" y="1952418"/>
            <a:ext cx="2010867" cy="396240"/>
          </a:xfrm>
          <a:prstGeom prst="rect">
            <a:avLst/>
          </a:prstGeom>
        </p:spPr>
        <p:txBody>
          <a:bodyPr lIns="0" tIns="0" rIns="0" bIns="0" rtlCol="0" anchor="t">
            <a:spAutoFit/>
          </a:bodyPr>
          <a:lstStyle/>
          <a:p>
            <a:pPr algn="ctr">
              <a:lnSpc>
                <a:spcPts val="3359"/>
              </a:lnSpc>
            </a:pPr>
            <a:r>
              <a:rPr lang="en-US" sz="2399" dirty="0">
                <a:solidFill>
                  <a:srgbClr val="FFFFFF"/>
                </a:solidFill>
                <a:latin typeface="Canva Sans"/>
              </a:rPr>
              <a:t>Introduction.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3304" y="0"/>
            <a:ext cx="13004800" cy="7315200"/>
          </a:xfrm>
          <a:prstGeom prst="rect">
            <a:avLst/>
          </a:prstGeom>
        </p:spPr>
      </p:pic>
      <p:pic>
        <p:nvPicPr>
          <p:cNvPr id="3" name="Picture 3"/>
          <p:cNvPicPr>
            <a:picLocks noChangeAspect="1"/>
          </p:cNvPicPr>
          <p:nvPr/>
        </p:nvPicPr>
        <p:blipFill>
          <a:blip r:embed="rId4"/>
          <a:srcRect/>
          <a:stretch>
            <a:fillRect/>
          </a:stretch>
        </p:blipFill>
        <p:spPr>
          <a:xfrm rot="9374023">
            <a:off x="-1767335" y="3576686"/>
            <a:ext cx="4987417" cy="4769218"/>
          </a:xfrm>
          <a:prstGeom prst="rect">
            <a:avLst/>
          </a:prstGeom>
        </p:spPr>
      </p:pic>
      <p:sp>
        <p:nvSpPr>
          <p:cNvPr id="4" name="TextBox 4"/>
          <p:cNvSpPr txBox="1"/>
          <p:nvPr/>
        </p:nvSpPr>
        <p:spPr>
          <a:xfrm>
            <a:off x="731520" y="967395"/>
            <a:ext cx="4484962" cy="769441"/>
          </a:xfrm>
          <a:prstGeom prst="rect">
            <a:avLst/>
          </a:prstGeom>
        </p:spPr>
        <p:txBody>
          <a:bodyPr lIns="0" tIns="0" rIns="0" bIns="0" rtlCol="0" anchor="t">
            <a:spAutoFit/>
          </a:bodyPr>
          <a:lstStyle/>
          <a:p>
            <a:pPr>
              <a:lnSpc>
                <a:spcPts val="6000"/>
              </a:lnSpc>
            </a:pPr>
            <a:r>
              <a:rPr lang="en-US" sz="5000" dirty="0">
                <a:solidFill>
                  <a:srgbClr val="FFFFFF"/>
                </a:solidFill>
                <a:latin typeface="Libre Franklin Bold"/>
              </a:rPr>
              <a:t>Introduction</a:t>
            </a:r>
          </a:p>
        </p:txBody>
      </p:sp>
      <p:sp>
        <p:nvSpPr>
          <p:cNvPr id="6" name="TextBox 6"/>
          <p:cNvSpPr txBox="1"/>
          <p:nvPr/>
        </p:nvSpPr>
        <p:spPr>
          <a:xfrm>
            <a:off x="3048000" y="3128198"/>
            <a:ext cx="6715097" cy="2140201"/>
          </a:xfrm>
          <a:prstGeom prst="rect">
            <a:avLst/>
          </a:prstGeom>
        </p:spPr>
        <p:txBody>
          <a:bodyPr wrap="square" lIns="0" tIns="0" rIns="0" bIns="0" rtlCol="0" anchor="t">
            <a:spAutoFit/>
          </a:bodyPr>
          <a:lstStyle/>
          <a:p>
            <a:pPr algn="just">
              <a:lnSpc>
                <a:spcPts val="3402"/>
              </a:lnSpc>
            </a:pPr>
            <a:r>
              <a:rPr lang="en-US" sz="2195" spc="74" dirty="0">
                <a:solidFill>
                  <a:srgbClr val="000000"/>
                </a:solidFill>
                <a:latin typeface="Arvo"/>
              </a:rPr>
              <a:t>The computerization of the restaurant management software will not only improves the efficiency of the restaurant workers but will also help the customers to get all things at the right price.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7783" y="-95250"/>
            <a:ext cx="13004800" cy="7410450"/>
          </a:xfrm>
          <a:prstGeom prst="rect">
            <a:avLst/>
          </a:prstGeom>
        </p:spPr>
      </p:pic>
      <p:pic>
        <p:nvPicPr>
          <p:cNvPr id="3" name="Picture 3"/>
          <p:cNvPicPr>
            <a:picLocks noChangeAspect="1"/>
          </p:cNvPicPr>
          <p:nvPr/>
        </p:nvPicPr>
        <p:blipFill>
          <a:blip r:embed="rId4"/>
          <a:srcRect/>
          <a:stretch>
            <a:fillRect/>
          </a:stretch>
        </p:blipFill>
        <p:spPr>
          <a:xfrm>
            <a:off x="-1238748" y="-1202283"/>
            <a:ext cx="3342966" cy="2975240"/>
          </a:xfrm>
          <a:prstGeom prst="rect">
            <a:avLst/>
          </a:prstGeom>
        </p:spPr>
      </p:pic>
      <p:pic>
        <p:nvPicPr>
          <p:cNvPr id="4" name="Picture 4"/>
          <p:cNvPicPr>
            <a:picLocks noChangeAspect="1"/>
          </p:cNvPicPr>
          <p:nvPr/>
        </p:nvPicPr>
        <p:blipFill>
          <a:blip r:embed="rId5"/>
          <a:srcRect/>
          <a:stretch>
            <a:fillRect/>
          </a:stretch>
        </p:blipFill>
        <p:spPr>
          <a:xfrm>
            <a:off x="6528809" y="2852493"/>
            <a:ext cx="5704691" cy="6604563"/>
          </a:xfrm>
          <a:prstGeom prst="rect">
            <a:avLst/>
          </a:prstGeom>
        </p:spPr>
      </p:pic>
      <p:pic>
        <p:nvPicPr>
          <p:cNvPr id="5" name="Picture 5"/>
          <p:cNvPicPr>
            <a:picLocks noChangeAspect="1"/>
          </p:cNvPicPr>
          <p:nvPr/>
        </p:nvPicPr>
        <p:blipFill>
          <a:blip r:embed="rId5"/>
          <a:srcRect/>
          <a:stretch>
            <a:fillRect/>
          </a:stretch>
        </p:blipFill>
        <p:spPr>
          <a:xfrm rot="2309401">
            <a:off x="7437022" y="3769052"/>
            <a:ext cx="1114839" cy="1290697"/>
          </a:xfrm>
          <a:prstGeom prst="rect">
            <a:avLst/>
          </a:prstGeom>
        </p:spPr>
      </p:pic>
      <p:sp>
        <p:nvSpPr>
          <p:cNvPr id="6" name="TextBox 6"/>
          <p:cNvSpPr txBox="1"/>
          <p:nvPr/>
        </p:nvSpPr>
        <p:spPr>
          <a:xfrm>
            <a:off x="-1357783" y="1772956"/>
            <a:ext cx="7657117" cy="762000"/>
          </a:xfrm>
          <a:prstGeom prst="rect">
            <a:avLst/>
          </a:prstGeom>
        </p:spPr>
        <p:txBody>
          <a:bodyPr lIns="0" tIns="0" rIns="0" bIns="0" rtlCol="0" anchor="t">
            <a:spAutoFit/>
          </a:bodyPr>
          <a:lstStyle/>
          <a:p>
            <a:pPr algn="ctr">
              <a:lnSpc>
                <a:spcPts val="6000"/>
              </a:lnSpc>
            </a:pPr>
            <a:r>
              <a:rPr lang="en-US" sz="5000" dirty="0">
                <a:solidFill>
                  <a:srgbClr val="FFFFFF"/>
                </a:solidFill>
                <a:latin typeface="Libre Franklin Bold"/>
              </a:rPr>
              <a:t>Section </a:t>
            </a:r>
          </a:p>
        </p:txBody>
      </p:sp>
      <p:sp>
        <p:nvSpPr>
          <p:cNvPr id="7" name="TextBox 7"/>
          <p:cNvSpPr txBox="1"/>
          <p:nvPr/>
        </p:nvSpPr>
        <p:spPr>
          <a:xfrm>
            <a:off x="1472318" y="3032837"/>
            <a:ext cx="6808963" cy="1974415"/>
          </a:xfrm>
          <a:prstGeom prst="rect">
            <a:avLst/>
          </a:prstGeom>
        </p:spPr>
        <p:txBody>
          <a:bodyPr lIns="0" tIns="0" rIns="0" bIns="0" rtlCol="0" anchor="t">
            <a:spAutoFit/>
          </a:bodyPr>
          <a:lstStyle/>
          <a:p>
            <a:pPr marL="815153" lvl="1" indent="-407577">
              <a:lnSpc>
                <a:spcPts val="5285"/>
              </a:lnSpc>
              <a:buFont typeface="Arial"/>
              <a:buChar char="•"/>
            </a:pPr>
            <a:r>
              <a:rPr lang="en-US" sz="3775">
                <a:solidFill>
                  <a:srgbClr val="000000"/>
                </a:solidFill>
                <a:latin typeface="Libre Franklin Light Bold"/>
              </a:rPr>
              <a:t>Admin Section </a:t>
            </a:r>
          </a:p>
          <a:p>
            <a:pPr marL="815153" lvl="1" indent="-407577">
              <a:lnSpc>
                <a:spcPts val="5285"/>
              </a:lnSpc>
              <a:buFont typeface="Arial"/>
              <a:buChar char="•"/>
            </a:pPr>
            <a:r>
              <a:rPr lang="en-US" sz="3775">
                <a:solidFill>
                  <a:srgbClr val="000000"/>
                </a:solidFill>
                <a:latin typeface="Libre Franklin Light Bold"/>
              </a:rPr>
              <a:t>Customer Section </a:t>
            </a:r>
          </a:p>
          <a:p>
            <a:pPr marL="815153" lvl="1" indent="-407577">
              <a:lnSpc>
                <a:spcPts val="5285"/>
              </a:lnSpc>
              <a:buFont typeface="Arial"/>
              <a:buChar char="•"/>
            </a:pPr>
            <a:r>
              <a:rPr lang="en-US" sz="3775">
                <a:solidFill>
                  <a:srgbClr val="000000"/>
                </a:solidFill>
                <a:latin typeface="Libre Franklin Light Bold"/>
              </a:rPr>
              <a:t>Exit Section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5600" y="0"/>
            <a:ext cx="13004800" cy="7315200"/>
          </a:xfrm>
          <a:prstGeom prst="rect">
            <a:avLst/>
          </a:prstGeom>
        </p:spPr>
      </p:pic>
      <p:sp>
        <p:nvSpPr>
          <p:cNvPr id="3" name="TextBox 3"/>
          <p:cNvSpPr txBox="1"/>
          <p:nvPr/>
        </p:nvSpPr>
        <p:spPr>
          <a:xfrm>
            <a:off x="210338" y="4828830"/>
            <a:ext cx="3744862" cy="1466850"/>
          </a:xfrm>
          <a:prstGeom prst="rect">
            <a:avLst/>
          </a:prstGeom>
        </p:spPr>
        <p:txBody>
          <a:bodyPr lIns="0" tIns="0" rIns="0" bIns="0" rtlCol="0" anchor="t">
            <a:spAutoFit/>
          </a:bodyPr>
          <a:lstStyle/>
          <a:p>
            <a:pPr algn="ctr">
              <a:lnSpc>
                <a:spcPts val="3840"/>
              </a:lnSpc>
            </a:pPr>
            <a:r>
              <a:rPr lang="en-US" sz="3200">
                <a:solidFill>
                  <a:srgbClr val="FFFFFF"/>
                </a:solidFill>
                <a:latin typeface="Libre Franklin Bold"/>
              </a:rPr>
              <a:t>Uses in Real life </a:t>
            </a:r>
          </a:p>
          <a:p>
            <a:pPr algn="ctr">
              <a:lnSpc>
                <a:spcPts val="3840"/>
              </a:lnSpc>
            </a:pPr>
            <a:r>
              <a:rPr lang="en-US" sz="3200">
                <a:solidFill>
                  <a:srgbClr val="FFFFFF"/>
                </a:solidFill>
                <a:latin typeface="Libre Franklin Bold"/>
              </a:rPr>
              <a:t>&amp;</a:t>
            </a:r>
          </a:p>
          <a:p>
            <a:pPr algn="ctr">
              <a:lnSpc>
                <a:spcPts val="3840"/>
              </a:lnSpc>
            </a:pPr>
            <a:r>
              <a:rPr lang="en-US" sz="3200">
                <a:solidFill>
                  <a:srgbClr val="FFFFFF"/>
                </a:solidFill>
                <a:latin typeface="Libre Franklin Bold"/>
              </a:rPr>
              <a:t> Future plan :</a:t>
            </a:r>
          </a:p>
        </p:txBody>
      </p:sp>
      <p:pic>
        <p:nvPicPr>
          <p:cNvPr id="4" name="Picture 4"/>
          <p:cNvPicPr>
            <a:picLocks noChangeAspect="1"/>
          </p:cNvPicPr>
          <p:nvPr/>
        </p:nvPicPr>
        <p:blipFill>
          <a:blip r:embed="rId4"/>
          <a:srcRect/>
          <a:stretch>
            <a:fillRect/>
          </a:stretch>
        </p:blipFill>
        <p:spPr>
          <a:xfrm rot="6314306">
            <a:off x="5913419" y="-1833198"/>
            <a:ext cx="6274472" cy="5999964"/>
          </a:xfrm>
          <a:prstGeom prst="rect">
            <a:avLst/>
          </a:prstGeom>
        </p:spPr>
      </p:pic>
      <p:pic>
        <p:nvPicPr>
          <p:cNvPr id="5" name="Picture 5"/>
          <p:cNvPicPr>
            <a:picLocks noChangeAspect="1"/>
          </p:cNvPicPr>
          <p:nvPr/>
        </p:nvPicPr>
        <p:blipFill>
          <a:blip r:embed="rId5"/>
          <a:srcRect/>
          <a:stretch>
            <a:fillRect/>
          </a:stretch>
        </p:blipFill>
        <p:spPr>
          <a:xfrm>
            <a:off x="731520" y="1801531"/>
            <a:ext cx="1472915" cy="2279172"/>
          </a:xfrm>
          <a:prstGeom prst="rect">
            <a:avLst/>
          </a:prstGeom>
        </p:spPr>
      </p:pic>
      <p:sp>
        <p:nvSpPr>
          <p:cNvPr id="6" name="TextBox 6"/>
          <p:cNvSpPr txBox="1"/>
          <p:nvPr/>
        </p:nvSpPr>
        <p:spPr>
          <a:xfrm>
            <a:off x="4695814" y="469837"/>
            <a:ext cx="3212366" cy="339725"/>
          </a:xfrm>
          <a:prstGeom prst="rect">
            <a:avLst/>
          </a:prstGeom>
        </p:spPr>
        <p:txBody>
          <a:bodyPr lIns="0" tIns="0" rIns="0" bIns="0" rtlCol="0" anchor="t">
            <a:spAutoFit/>
          </a:bodyPr>
          <a:lstStyle/>
          <a:p>
            <a:pPr>
              <a:lnSpc>
                <a:spcPts val="2799"/>
              </a:lnSpc>
              <a:spcBef>
                <a:spcPct val="0"/>
              </a:spcBef>
            </a:pPr>
            <a:endParaRPr/>
          </a:p>
        </p:txBody>
      </p:sp>
      <p:grpSp>
        <p:nvGrpSpPr>
          <p:cNvPr id="7" name="Group 7"/>
          <p:cNvGrpSpPr/>
          <p:nvPr/>
        </p:nvGrpSpPr>
        <p:grpSpPr>
          <a:xfrm>
            <a:off x="4695814" y="3339798"/>
            <a:ext cx="3330958" cy="740905"/>
            <a:chOff x="0" y="0"/>
            <a:chExt cx="4441277" cy="987873"/>
          </a:xfrm>
        </p:grpSpPr>
        <p:sp>
          <p:nvSpPr>
            <p:cNvPr id="8" name="TextBox 8"/>
            <p:cNvSpPr txBox="1"/>
            <p:nvPr/>
          </p:nvSpPr>
          <p:spPr>
            <a:xfrm>
              <a:off x="0" y="-28575"/>
              <a:ext cx="4441277" cy="380065"/>
            </a:xfrm>
            <a:prstGeom prst="rect">
              <a:avLst/>
            </a:prstGeom>
          </p:spPr>
          <p:txBody>
            <a:bodyPr lIns="0" tIns="0" rIns="0" bIns="0" rtlCol="0" anchor="t">
              <a:spAutoFit/>
            </a:bodyPr>
            <a:lstStyle/>
            <a:p>
              <a:pPr>
                <a:lnSpc>
                  <a:spcPts val="2467"/>
                </a:lnSpc>
                <a:spcBef>
                  <a:spcPct val="0"/>
                </a:spcBef>
              </a:pPr>
              <a:endParaRPr/>
            </a:p>
          </p:txBody>
        </p:sp>
        <p:sp>
          <p:nvSpPr>
            <p:cNvPr id="9" name="TextBox 9"/>
            <p:cNvSpPr txBox="1"/>
            <p:nvPr/>
          </p:nvSpPr>
          <p:spPr>
            <a:xfrm>
              <a:off x="0" y="647778"/>
              <a:ext cx="4441277" cy="340095"/>
            </a:xfrm>
            <a:prstGeom prst="rect">
              <a:avLst/>
            </a:prstGeom>
          </p:spPr>
          <p:txBody>
            <a:bodyPr lIns="0" tIns="0" rIns="0" bIns="0" rtlCol="0" anchor="t">
              <a:spAutoFit/>
            </a:bodyPr>
            <a:lstStyle/>
            <a:p>
              <a:pPr marL="0" lvl="0" indent="0" algn="l">
                <a:lnSpc>
                  <a:spcPts val="2177"/>
                </a:lnSpc>
                <a:spcBef>
                  <a:spcPct val="0"/>
                </a:spcBef>
              </a:pPr>
              <a:endParaRPr/>
            </a:p>
          </p:txBody>
        </p:sp>
      </p:grpSp>
      <p:sp>
        <p:nvSpPr>
          <p:cNvPr id="10" name="TextBox 10"/>
          <p:cNvSpPr txBox="1"/>
          <p:nvPr/>
        </p:nvSpPr>
        <p:spPr>
          <a:xfrm>
            <a:off x="4695814" y="1138209"/>
            <a:ext cx="4818069" cy="1518685"/>
          </a:xfrm>
          <a:prstGeom prst="rect">
            <a:avLst/>
          </a:prstGeom>
        </p:spPr>
        <p:txBody>
          <a:bodyPr lIns="0" tIns="0" rIns="0" bIns="0" rtlCol="0" anchor="t">
            <a:spAutoFit/>
          </a:bodyPr>
          <a:lstStyle/>
          <a:p>
            <a:pPr algn="just">
              <a:lnSpc>
                <a:spcPts val="2400"/>
              </a:lnSpc>
            </a:pPr>
            <a:r>
              <a:rPr lang="en-US" sz="1714" dirty="0">
                <a:solidFill>
                  <a:srgbClr val="FFFFFF"/>
                </a:solidFill>
                <a:latin typeface="Canva Sans"/>
              </a:rPr>
              <a:t>This program can be uses in food courts or restaurants to maintain the food orders. Although this program contains a few items in list the list can be bigger and with more options as necessary</a:t>
            </a:r>
          </a:p>
        </p:txBody>
      </p:sp>
      <p:sp>
        <p:nvSpPr>
          <p:cNvPr id="11" name="TextBox 11"/>
          <p:cNvSpPr txBox="1"/>
          <p:nvPr/>
        </p:nvSpPr>
        <p:spPr>
          <a:xfrm>
            <a:off x="4695814" y="467983"/>
            <a:ext cx="3982799" cy="469924"/>
          </a:xfrm>
          <a:prstGeom prst="rect">
            <a:avLst/>
          </a:prstGeom>
        </p:spPr>
        <p:txBody>
          <a:bodyPr lIns="0" tIns="0" rIns="0" bIns="0" rtlCol="0" anchor="t">
            <a:spAutoFit/>
          </a:bodyPr>
          <a:lstStyle/>
          <a:p>
            <a:pPr algn="ctr">
              <a:lnSpc>
                <a:spcPts val="3818"/>
              </a:lnSpc>
            </a:pPr>
            <a:r>
              <a:rPr lang="en-US" sz="2727">
                <a:solidFill>
                  <a:srgbClr val="FFFFFF"/>
                </a:solidFill>
                <a:latin typeface="Canva Sans Bold"/>
              </a:rPr>
              <a:t>Uses in Real Life :</a:t>
            </a:r>
          </a:p>
        </p:txBody>
      </p:sp>
      <p:sp>
        <p:nvSpPr>
          <p:cNvPr id="12" name="TextBox 12"/>
          <p:cNvSpPr txBox="1"/>
          <p:nvPr/>
        </p:nvSpPr>
        <p:spPr>
          <a:xfrm>
            <a:off x="4695814" y="4052129"/>
            <a:ext cx="4818069" cy="1518685"/>
          </a:xfrm>
          <a:prstGeom prst="rect">
            <a:avLst/>
          </a:prstGeom>
        </p:spPr>
        <p:txBody>
          <a:bodyPr lIns="0" tIns="0" rIns="0" bIns="0" rtlCol="0" anchor="t">
            <a:spAutoFit/>
          </a:bodyPr>
          <a:lstStyle/>
          <a:p>
            <a:pPr algn="just">
              <a:lnSpc>
                <a:spcPts val="2400"/>
              </a:lnSpc>
            </a:pPr>
            <a:r>
              <a:rPr lang="en-US" sz="1714" dirty="0">
                <a:solidFill>
                  <a:srgbClr val="FFFFFF"/>
                </a:solidFill>
                <a:latin typeface="Canva Sans"/>
              </a:rPr>
              <a:t>Upgrading this program we can create more suitable restaurant management software. Which can ever be capable of keeping record of previous records. This can be used in all for automated home delivery system.</a:t>
            </a:r>
          </a:p>
        </p:txBody>
      </p:sp>
      <p:sp>
        <p:nvSpPr>
          <p:cNvPr id="13" name="TextBox 13"/>
          <p:cNvSpPr txBox="1"/>
          <p:nvPr/>
        </p:nvSpPr>
        <p:spPr>
          <a:xfrm>
            <a:off x="4310597" y="3282648"/>
            <a:ext cx="3982799" cy="469924"/>
          </a:xfrm>
          <a:prstGeom prst="rect">
            <a:avLst/>
          </a:prstGeom>
        </p:spPr>
        <p:txBody>
          <a:bodyPr lIns="0" tIns="0" rIns="0" bIns="0" rtlCol="0" anchor="t">
            <a:spAutoFit/>
          </a:bodyPr>
          <a:lstStyle/>
          <a:p>
            <a:pPr algn="ctr">
              <a:lnSpc>
                <a:spcPts val="3818"/>
              </a:lnSpc>
            </a:pPr>
            <a:r>
              <a:rPr lang="en-US" sz="2727">
                <a:solidFill>
                  <a:srgbClr val="FFFFFF"/>
                </a:solidFill>
                <a:latin typeface="Canva Sans Bold"/>
              </a:rPr>
              <a:t>Future Plan: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0200" y="0"/>
            <a:ext cx="13004800" cy="7315200"/>
          </a:xfrm>
          <a:prstGeom prst="rect">
            <a:avLst/>
          </a:prstGeom>
        </p:spPr>
      </p:pic>
      <p:pic>
        <p:nvPicPr>
          <p:cNvPr id="3" name="Picture 3"/>
          <p:cNvPicPr>
            <a:picLocks noChangeAspect="1"/>
          </p:cNvPicPr>
          <p:nvPr/>
        </p:nvPicPr>
        <p:blipFill>
          <a:blip r:embed="rId4"/>
          <a:srcRect/>
          <a:stretch>
            <a:fillRect/>
          </a:stretch>
        </p:blipFill>
        <p:spPr>
          <a:xfrm rot="10336776">
            <a:off x="5706525" y="3762626"/>
            <a:ext cx="6339447" cy="5642108"/>
          </a:xfrm>
          <a:prstGeom prst="rect">
            <a:avLst/>
          </a:prstGeom>
        </p:spPr>
      </p:pic>
      <p:sp>
        <p:nvSpPr>
          <p:cNvPr id="4" name="TextBox 4"/>
          <p:cNvSpPr txBox="1"/>
          <p:nvPr/>
        </p:nvSpPr>
        <p:spPr>
          <a:xfrm>
            <a:off x="5545584" y="731520"/>
            <a:ext cx="3476496" cy="714375"/>
          </a:xfrm>
          <a:prstGeom prst="rect">
            <a:avLst/>
          </a:prstGeom>
        </p:spPr>
        <p:txBody>
          <a:bodyPr lIns="0" tIns="0" rIns="0" bIns="0" rtlCol="0" anchor="t">
            <a:spAutoFit/>
          </a:bodyPr>
          <a:lstStyle/>
          <a:p>
            <a:pPr>
              <a:lnSpc>
                <a:spcPts val="5640"/>
              </a:lnSpc>
            </a:pPr>
            <a:r>
              <a:rPr lang="en-US" sz="4700" dirty="0">
                <a:solidFill>
                  <a:srgbClr val="FFFFFF"/>
                </a:solidFill>
                <a:latin typeface="Libre Franklin Bold"/>
              </a:rPr>
              <a:t>Conclusion</a:t>
            </a:r>
          </a:p>
        </p:txBody>
      </p:sp>
      <p:sp>
        <p:nvSpPr>
          <p:cNvPr id="5" name="TextBox 5"/>
          <p:cNvSpPr txBox="1"/>
          <p:nvPr/>
        </p:nvSpPr>
        <p:spPr>
          <a:xfrm>
            <a:off x="2438400" y="2922793"/>
            <a:ext cx="7455342" cy="1509580"/>
          </a:xfrm>
          <a:prstGeom prst="rect">
            <a:avLst/>
          </a:prstGeom>
        </p:spPr>
        <p:txBody>
          <a:bodyPr lIns="0" tIns="0" rIns="0" bIns="0" rtlCol="0" anchor="t">
            <a:spAutoFit/>
          </a:bodyPr>
          <a:lstStyle/>
          <a:p>
            <a:pPr algn="just">
              <a:lnSpc>
                <a:spcPts val="2997"/>
              </a:lnSpc>
            </a:pPr>
            <a:r>
              <a:rPr lang="en-US" sz="2141" dirty="0">
                <a:solidFill>
                  <a:srgbClr val="FFFFFF"/>
                </a:solidFill>
                <a:latin typeface="Libre Franklin Light"/>
              </a:rPr>
              <a:t>This program is full of potential to help people managing orders and saving times. It can be helpful for both customers and restaurant owner or manager.</a:t>
            </a:r>
          </a:p>
          <a:p>
            <a:pPr>
              <a:lnSpc>
                <a:spcPts val="2997"/>
              </a:lnSpc>
              <a:spcBef>
                <a:spcPct val="0"/>
              </a:spcBef>
            </a:pPr>
            <a:endParaRPr lang="en-US" sz="2141" dirty="0">
              <a:solidFill>
                <a:srgbClr val="FFFFFF"/>
              </a:solidFill>
              <a:latin typeface="Libre Franklin Light"/>
            </a:endParaRPr>
          </a:p>
        </p:txBody>
      </p:sp>
      <p:pic>
        <p:nvPicPr>
          <p:cNvPr id="6" name="Picture 6"/>
          <p:cNvPicPr>
            <a:picLocks noChangeAspect="1"/>
          </p:cNvPicPr>
          <p:nvPr/>
        </p:nvPicPr>
        <p:blipFill>
          <a:blip r:embed="rId5"/>
          <a:srcRect/>
          <a:stretch>
            <a:fillRect/>
          </a:stretch>
        </p:blipFill>
        <p:spPr>
          <a:xfrm rot="6314306">
            <a:off x="-2381634" y="-1623760"/>
            <a:ext cx="6030432" cy="57666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7800" y="-28764"/>
            <a:ext cx="13004800" cy="7343964"/>
          </a:xfrm>
          <a:prstGeom prst="rect">
            <a:avLst/>
          </a:prstGeom>
        </p:spPr>
      </p:pic>
      <p:pic>
        <p:nvPicPr>
          <p:cNvPr id="3" name="Picture 3"/>
          <p:cNvPicPr>
            <a:picLocks noChangeAspect="1"/>
          </p:cNvPicPr>
          <p:nvPr/>
        </p:nvPicPr>
        <p:blipFill>
          <a:blip r:embed="rId4"/>
          <a:srcRect/>
          <a:stretch>
            <a:fillRect/>
          </a:stretch>
        </p:blipFill>
        <p:spPr>
          <a:xfrm rot="-6509256">
            <a:off x="6423708" y="-657977"/>
            <a:ext cx="5006245" cy="4455558"/>
          </a:xfrm>
          <a:prstGeom prst="rect">
            <a:avLst/>
          </a:prstGeom>
        </p:spPr>
      </p:pic>
      <p:pic>
        <p:nvPicPr>
          <p:cNvPr id="4" name="Picture 4"/>
          <p:cNvPicPr>
            <a:picLocks noChangeAspect="1"/>
          </p:cNvPicPr>
          <p:nvPr/>
        </p:nvPicPr>
        <p:blipFill>
          <a:blip r:embed="rId5"/>
          <a:srcRect/>
          <a:stretch>
            <a:fillRect/>
          </a:stretch>
        </p:blipFill>
        <p:spPr>
          <a:xfrm rot="6367711">
            <a:off x="-882757" y="5909042"/>
            <a:ext cx="1765514" cy="168827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75401" y="4389120"/>
            <a:ext cx="2878199" cy="2926080"/>
          </a:xfrm>
          <a:prstGeom prst="rect">
            <a:avLst/>
          </a:prstGeom>
        </p:spPr>
      </p:pic>
      <p:sp>
        <p:nvSpPr>
          <p:cNvPr id="6" name="TextBox 6"/>
          <p:cNvSpPr txBox="1"/>
          <p:nvPr/>
        </p:nvSpPr>
        <p:spPr>
          <a:xfrm>
            <a:off x="731520" y="3077210"/>
            <a:ext cx="1928713"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Bold"/>
              </a:rPr>
              <a:t>Website :</a:t>
            </a:r>
          </a:p>
        </p:txBody>
      </p:sp>
      <p:sp>
        <p:nvSpPr>
          <p:cNvPr id="7" name="TextBox 7"/>
          <p:cNvSpPr txBox="1"/>
          <p:nvPr/>
        </p:nvSpPr>
        <p:spPr>
          <a:xfrm>
            <a:off x="1523617" y="3966845"/>
            <a:ext cx="3110126" cy="422275"/>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Canva Sans"/>
              </a:rPr>
              <a:t>www.learncpp.com</a:t>
            </a:r>
          </a:p>
        </p:txBody>
      </p:sp>
      <p:sp>
        <p:nvSpPr>
          <p:cNvPr id="8" name="TextBox 8"/>
          <p:cNvSpPr txBox="1"/>
          <p:nvPr/>
        </p:nvSpPr>
        <p:spPr>
          <a:xfrm>
            <a:off x="1490089" y="4464562"/>
            <a:ext cx="3068207" cy="419346"/>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Canva Sans"/>
              </a:rPr>
              <a:t>www.youtube.com</a:t>
            </a:r>
          </a:p>
        </p:txBody>
      </p:sp>
      <p:sp>
        <p:nvSpPr>
          <p:cNvPr id="9" name="TextBox 9"/>
          <p:cNvSpPr txBox="1"/>
          <p:nvPr/>
        </p:nvSpPr>
        <p:spPr>
          <a:xfrm>
            <a:off x="1596244" y="4959350"/>
            <a:ext cx="2563912" cy="422275"/>
          </a:xfrm>
          <a:prstGeom prst="rect">
            <a:avLst/>
          </a:prstGeom>
        </p:spPr>
        <p:txBody>
          <a:bodyPr lIns="0" tIns="0" rIns="0" bIns="0" rtlCol="0" anchor="t">
            <a:spAutoFit/>
          </a:bodyPr>
          <a:lstStyle/>
          <a:p>
            <a:pPr algn="ctr">
              <a:lnSpc>
                <a:spcPts val="3499"/>
              </a:lnSpc>
            </a:pPr>
            <a:r>
              <a:rPr lang="en-US" sz="2499" dirty="0">
                <a:solidFill>
                  <a:srgbClr val="000000"/>
                </a:solidFill>
                <a:latin typeface="Canva Sans"/>
              </a:rPr>
              <a:t>www.github.com</a:t>
            </a:r>
          </a:p>
        </p:txBody>
      </p:sp>
      <p:sp>
        <p:nvSpPr>
          <p:cNvPr id="10" name="TextBox 10"/>
          <p:cNvSpPr txBox="1"/>
          <p:nvPr/>
        </p:nvSpPr>
        <p:spPr>
          <a:xfrm>
            <a:off x="686723" y="861693"/>
            <a:ext cx="3947021" cy="929642"/>
          </a:xfrm>
          <a:prstGeom prst="rect">
            <a:avLst/>
          </a:prstGeom>
        </p:spPr>
        <p:txBody>
          <a:bodyPr lIns="0" tIns="0" rIns="0" bIns="0" rtlCol="0" anchor="t">
            <a:spAutoFit/>
          </a:bodyPr>
          <a:lstStyle/>
          <a:p>
            <a:pPr algn="ctr">
              <a:lnSpc>
                <a:spcPts val="7559"/>
              </a:lnSpc>
            </a:pPr>
            <a:r>
              <a:rPr lang="en-US" sz="5399" dirty="0">
                <a:solidFill>
                  <a:srgbClr val="FFFFFF"/>
                </a:solidFill>
                <a:latin typeface="Arvo Bold"/>
              </a:rPr>
              <a:t>Reference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3C3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92552" y="3443946"/>
            <a:ext cx="1677106" cy="34807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05052" y="1880598"/>
            <a:ext cx="2275144" cy="253305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539586" y="4023669"/>
            <a:ext cx="540795" cy="68063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080382" y="731520"/>
            <a:ext cx="941698" cy="378392"/>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982959">
            <a:off x="-1459920" y="575322"/>
            <a:ext cx="3158696" cy="2923230"/>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800000">
            <a:off x="1442504" y="6229227"/>
            <a:ext cx="1391028" cy="219390"/>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89546" y="3189058"/>
            <a:ext cx="1905915" cy="2449189"/>
          </a:xfrm>
          <a:prstGeom prst="rect">
            <a:avLst/>
          </a:prstGeom>
        </p:spPr>
      </p:pic>
      <p:pic>
        <p:nvPicPr>
          <p:cNvPr id="9" name="Picture 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40066" y="1113773"/>
            <a:ext cx="448919" cy="479428"/>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4257529" y="4363987"/>
            <a:ext cx="1858061" cy="2926080"/>
          </a:xfrm>
          <a:prstGeom prst="rect">
            <a:avLst/>
          </a:prstGeom>
        </p:spPr>
      </p:pic>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702967" y="1523345"/>
            <a:ext cx="3901440" cy="24286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94</TotalTime>
  <Words>243</Words>
  <Application>Microsoft Office PowerPoint</Application>
  <PresentationFormat>Custom</PresentationFormat>
  <Paragraphs>37</Paragraphs>
  <Slides>9</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vt:i4>
      </vt:variant>
    </vt:vector>
  </HeadingPairs>
  <TitlesOfParts>
    <vt:vector size="30" baseType="lpstr">
      <vt:lpstr>Code Pro Bold</vt:lpstr>
      <vt:lpstr>Arvo</vt:lpstr>
      <vt:lpstr>Libre Franklin Light</vt:lpstr>
      <vt:lpstr>Arial</vt:lpstr>
      <vt:lpstr>Libre Franklin Bold</vt:lpstr>
      <vt:lpstr>Clear Sans Regular</vt:lpstr>
      <vt:lpstr>Jameel Noori Kasheeda</vt:lpstr>
      <vt:lpstr>Chewy</vt:lpstr>
      <vt:lpstr>Libre Franklin Light Bold</vt:lpstr>
      <vt:lpstr>Arvo Bold</vt:lpstr>
      <vt:lpstr>Halant Medium Medium</vt:lpstr>
      <vt:lpstr>Canva Sans</vt:lpstr>
      <vt:lpstr>Canva Sans Bold</vt:lpstr>
      <vt:lpstr>Calibri</vt:lpstr>
      <vt:lpstr>Josefin Sans Regular Bold Italics</vt:lpstr>
      <vt:lpstr>Clear Sans Regular Bold</vt:lpstr>
      <vt:lpstr>Chewy Bold</vt:lpstr>
      <vt:lpstr>Chloe</vt:lpstr>
      <vt:lpstr>Calibri Light</vt:lpstr>
      <vt:lpstr>Halant Medium Bold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Modern Advertising Presentation</dc:title>
  <dc:creator>Md. Mahim Hossain</dc:creator>
  <cp:lastModifiedBy>Md. Mahim Hossain</cp:lastModifiedBy>
  <cp:revision>8</cp:revision>
  <dcterms:created xsi:type="dcterms:W3CDTF">2006-08-16T00:00:00Z</dcterms:created>
  <dcterms:modified xsi:type="dcterms:W3CDTF">2023-12-29T12:56:00Z</dcterms:modified>
  <dc:identifier>DAFWD4ByYCU</dc:identifier>
</cp:coreProperties>
</file>